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14"/>
  </p:notesMasterIdLst>
  <p:sldIdLst>
    <p:sldId id="260" r:id="rId2"/>
    <p:sldId id="296" r:id="rId3"/>
    <p:sldId id="326" r:id="rId4"/>
    <p:sldId id="323" r:id="rId5"/>
    <p:sldId id="328" r:id="rId6"/>
    <p:sldId id="332" r:id="rId7"/>
    <p:sldId id="334" r:id="rId8"/>
    <p:sldId id="324" r:id="rId9"/>
    <p:sldId id="336" r:id="rId10"/>
    <p:sldId id="335" r:id="rId11"/>
    <p:sldId id="325" r:id="rId12"/>
    <p:sldId id="331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8915BBD-E5CD-480B-94C0-5B7BDBF83457}" type="datetimeFigureOut">
              <a:rPr lang="en-US"/>
              <a:pPr>
                <a:defRPr/>
              </a:pPr>
              <a:t>6/25/2013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409CF84-1183-4808-BA9A-D18C0C0413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7082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0A06B3-881E-4C16-B9B3-8F060F29678C}" type="slidenum">
              <a:rPr 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multimedia logo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57400" y="304800"/>
            <a:ext cx="6629400" cy="533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1600200"/>
            <a:ext cx="5715000" cy="2819400"/>
          </a:xfrm>
        </p:spPr>
        <p:txBody>
          <a:bodyPr/>
          <a:lstStyle>
            <a:lvl1pPr marL="0" indent="0">
              <a:buFont typeface="Times" pitchFamily="1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20574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43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A1E32-E3D0-47F5-A831-028A7C0A8C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138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0" y="228600"/>
            <a:ext cx="16383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400" y="228600"/>
            <a:ext cx="47625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0628B-8C5E-4167-B70C-8D566E234C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28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28600"/>
            <a:ext cx="65532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057400" y="1600200"/>
            <a:ext cx="61722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DD4FB-666D-496B-A9AD-D979FF7CC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2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ED2FE-5DBA-41F3-8C9D-167EDD610C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14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6C0F7-E4DF-45BE-8737-A5AB441D4F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9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1600200"/>
            <a:ext cx="3009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3009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2E2C0-6D8A-4C1C-8714-1742C554A3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844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48994-BB60-4540-9F27-D8CC25039E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0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505CA-4EFA-40A0-AE9A-207DF277F3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811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60639-42E3-44D1-9CA5-CA2A2DB753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795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1822F-4C85-4718-9B2E-67F60BC46C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84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86714-7328-479B-A9B4-955AAA252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736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multimedia logo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228600"/>
            <a:ext cx="6553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7400" y="1600200"/>
            <a:ext cx="6172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7035B18-ECD8-4D5E-ABF2-6B3E381E31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5" r:id="rId1"/>
    <p:sldLayoutId id="2147484184" r:id="rId2"/>
    <p:sldLayoutId id="2147484185" r:id="rId3"/>
    <p:sldLayoutId id="2147484186" r:id="rId4"/>
    <p:sldLayoutId id="2147484187" r:id="rId5"/>
    <p:sldLayoutId id="2147484188" r:id="rId6"/>
    <p:sldLayoutId id="2147484189" r:id="rId7"/>
    <p:sldLayoutId id="2147484190" r:id="rId8"/>
    <p:sldLayoutId id="2147484191" r:id="rId9"/>
    <p:sldLayoutId id="2147484192" r:id="rId10"/>
    <p:sldLayoutId id="2147484193" r:id="rId11"/>
    <p:sldLayoutId id="214748419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aylor+9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81000" y="5330825"/>
            <a:ext cx="815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600">
                <a:effectDag name="">
                  <a:cont type="tree" name="">
                    <a:effect ref="fillLine"/>
                    <a:outerShdw dist="38100" dir="13500000" algn="br">
                      <a:srgbClr val="000000"/>
                    </a:outerShdw>
                  </a:cont>
                  <a:cont type="tree" name="">
                    <a:effect ref="fillLine"/>
                    <a:outerShdw dist="38100" dir="2700000" algn="tl">
                      <a:srgbClr val="000000"/>
                    </a:outerShdw>
                  </a:cont>
                  <a:effect ref="fillLine"/>
                </a:effectDag>
                <a:latin typeface="+mn-lt"/>
                <a:ea typeface="+mn-ea"/>
              </a:rPr>
              <a:t>Introductory Statistics</a:t>
            </a: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381000" y="5334000"/>
            <a:ext cx="815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>
                <a:solidFill>
                  <a:schemeClr val="bg1"/>
                </a:solidFill>
              </a:rPr>
              <a:t>Introductory Statistics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276928"/>
            <a:ext cx="3092693" cy="2478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2" name="Title 1"/>
          <p:cNvSpPr>
            <a:spLocks noGrp="1"/>
          </p:cNvSpPr>
          <p:nvPr>
            <p:ph type="title" idx="4294967295"/>
          </p:nvPr>
        </p:nvSpPr>
        <p:spPr>
          <a:xfrm>
            <a:off x="2057400" y="228600"/>
            <a:ext cx="6858000" cy="6858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accent2"/>
                </a:solidFill>
              </a:rPr>
              <a:t>Predicting Y with a given X with a regression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483" name="Rectangle 3"/>
              <p:cNvSpPr txBox="1">
                <a:spLocks noChangeArrowheads="1"/>
              </p:cNvSpPr>
              <p:nvPr/>
            </p:nvSpPr>
            <p:spPr bwMode="auto">
              <a:xfrm>
                <a:off x="457200" y="1219200"/>
                <a:ext cx="8077200" cy="2209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800" dirty="0" smtClean="0"/>
                  <a:t>Predicting Manatee Killed in a year, given that there are 800,000 powerboats registered.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en-US" sz="28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𝑜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𝑥</m:t>
                    </m:r>
                  </m:oMath>
                </a14:m>
                <a:endParaRPr lang="en-US" sz="28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endParaRPr lang="en-US" sz="2800" dirty="0"/>
              </a:p>
              <a:p>
                <a:pPr eaLnBrk="1" hangingPunct="1"/>
                <a:endParaRPr lang="en-US" i="1" dirty="0"/>
              </a:p>
              <a:p>
                <a:pPr eaLnBrk="1" hangingPunct="1"/>
                <a:endParaRPr lang="en-US" sz="1200" b="1" dirty="0"/>
              </a:p>
            </p:txBody>
          </p:sp>
        </mc:Choice>
        <mc:Fallback xmlns="">
          <p:sp>
            <p:nvSpPr>
              <p:cNvPr id="20483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1219200"/>
                <a:ext cx="8077200" cy="2209800"/>
              </a:xfrm>
              <a:prstGeom prst="rect">
                <a:avLst/>
              </a:prstGeom>
              <a:blipFill rotWithShape="1">
                <a:blip r:embed="rId4"/>
                <a:stretch>
                  <a:fillRect l="-830" t="-275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485" name="TextBox 5"/>
              <p:cNvSpPr txBox="1">
                <a:spLocks noChangeArrowheads="1"/>
              </p:cNvSpPr>
              <p:nvPr/>
            </p:nvSpPr>
            <p:spPr bwMode="auto">
              <a:xfrm>
                <a:off x="609600" y="2667000"/>
                <a:ext cx="7754302" cy="16099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en-US" sz="2800" i="1">
                        <a:latin typeface="Cambria Math"/>
                      </a:rPr>
                      <m:t>=−42.542+0.129</m:t>
                    </m:r>
                    <m:r>
                      <a:rPr lang="en-US" sz="2800" i="1">
                        <a:latin typeface="Cambria Math"/>
                      </a:rPr>
                      <m:t>𝑥</m:t>
                    </m:r>
                    <m:r>
                      <m:rPr>
                        <m:nor/>
                      </m:rPr>
                      <a:rPr lang="en-US" sz="2800" i="1" dirty="0"/>
                      <m:t>	</m:t>
                    </m:r>
                  </m:oMath>
                </a14:m>
                <a:endParaRPr lang="en-US" sz="2800" i="1" dirty="0" smtClean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en-US" sz="2800" i="1">
                        <a:latin typeface="Cambria Math"/>
                      </a:rPr>
                      <m:t>=−42.542+0.129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800</m:t>
                        </m:r>
                      </m:e>
                    </m:d>
                    <m:r>
                      <a:rPr lang="en-US" sz="2800" b="0" i="0" smtClean="0">
                        <a:latin typeface="Cambria Math"/>
                      </a:rPr>
                      <m:t>=60.788 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</a:rPr>
                          <m:t>about</m:t>
                        </m:r>
                        <m:r>
                          <a:rPr lang="en-US" sz="2800" b="0" i="0" smtClean="0">
                            <a:latin typeface="Cambria Math"/>
                          </a:rPr>
                          <m:t> 61</m:t>
                        </m:r>
                      </m:e>
                    </m:d>
                  </m:oMath>
                </a14:m>
                <a:endParaRPr lang="en-US" sz="2800" dirty="0" smtClean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2800" dirty="0" smtClean="0"/>
                  <a:t>You get 60.658 with a calculator</a:t>
                </a:r>
                <a:endParaRPr lang="en-US" sz="2800" dirty="0"/>
              </a:p>
            </p:txBody>
          </p:sp>
        </mc:Choice>
        <mc:Fallback xmlns="">
          <p:sp>
            <p:nvSpPr>
              <p:cNvPr id="20485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9600" y="2667000"/>
                <a:ext cx="7754302" cy="1609928"/>
              </a:xfrm>
              <a:prstGeom prst="rect">
                <a:avLst/>
              </a:prstGeom>
              <a:blipFill rotWithShape="1">
                <a:blip r:embed="rId5"/>
                <a:stretch>
                  <a:fillRect l="-1572" b="-909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487" name="Rectangle 5"/>
          <p:cNvSpPr>
            <a:spLocks noChangeArrowheads="1"/>
          </p:cNvSpPr>
          <p:nvPr/>
        </p:nvSpPr>
        <p:spPr bwMode="auto">
          <a:xfrm>
            <a:off x="7353300" y="4991100"/>
            <a:ext cx="381000" cy="228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5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1905000" y="228600"/>
            <a:ext cx="6858000" cy="6858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/>
              <a:t>Simple Linear Regression</a:t>
            </a:r>
            <a:endParaRPr lang="en-US" dirty="0" smtClean="0"/>
          </a:p>
        </p:txBody>
      </p:sp>
      <p:sp>
        <p:nvSpPr>
          <p:cNvPr id="14339" name="Rectangle 3"/>
          <p:cNvSpPr txBox="1">
            <a:spLocks noChangeArrowheads="1"/>
          </p:cNvSpPr>
          <p:nvPr/>
        </p:nvSpPr>
        <p:spPr bwMode="auto">
          <a:xfrm>
            <a:off x="457200" y="1491673"/>
            <a:ext cx="84582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Response vs. Explanatory Variable</a:t>
            </a:r>
          </a:p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Linear Regression Equation</a:t>
            </a:r>
          </a:p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Prediction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Fitting a Line on a Scatterplot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57200" y="3505200"/>
            <a:ext cx="7772400" cy="5842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en-US" sz="2400" smtClean="0">
              <a:solidFill>
                <a:prstClr val="black"/>
              </a:solidFill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576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2"/>
                </a:solidFill>
              </a:rPr>
              <a:t>Fitting an equation line on a Scatterplot</a:t>
            </a:r>
          </a:p>
        </p:txBody>
      </p:sp>
      <p:sp>
        <p:nvSpPr>
          <p:cNvPr id="22531" name="Rectangle 3"/>
          <p:cNvSpPr txBox="1">
            <a:spLocks noChangeArrowheads="1"/>
          </p:cNvSpPr>
          <p:nvPr/>
        </p:nvSpPr>
        <p:spPr bwMode="auto">
          <a:xfrm>
            <a:off x="457200" y="1219200"/>
            <a:ext cx="80772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800" dirty="0" smtClean="0"/>
              <a:t>Fitting a Line on a Scatterplot</a:t>
            </a:r>
            <a:endParaRPr lang="en-US" i="1" dirty="0" smtClean="0"/>
          </a:p>
          <a:p>
            <a:pPr eaLnBrk="1" hangingPunct="1"/>
            <a:endParaRPr lang="en-US" sz="12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14600"/>
            <a:ext cx="3681412" cy="2949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38200" y="1981200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Estuarine </a:t>
            </a:r>
            <a:r>
              <a:rPr lang="en-US" b="1" dirty="0" smtClean="0"/>
              <a:t>Crocodiles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1981200"/>
            <a:ext cx="2800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Manatee </a:t>
            </a:r>
            <a:r>
              <a:rPr lang="en-US" b="1" dirty="0" err="1" smtClean="0"/>
              <a:t>vs</a:t>
            </a:r>
            <a:r>
              <a:rPr lang="en-US" b="1" dirty="0" smtClean="0"/>
              <a:t> Powerboats</a:t>
            </a:r>
            <a:endParaRPr lang="en-US" b="1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624" y="2453543"/>
            <a:ext cx="3757612" cy="3010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562600" y="5567889"/>
                <a:ext cx="2506584" cy="4031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</m:acc>
                      <m:r>
                        <a:rPr lang="en-US" i="1">
                          <a:latin typeface="Cambria Math"/>
                        </a:rPr>
                        <m:t>=−42.542+0.129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r>
                        <m:rPr>
                          <m:nor/>
                        </m:rPr>
                        <a:rPr lang="en-US" i="1" dirty="0"/>
                        <m:t>	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5567889"/>
                <a:ext cx="2506584" cy="403124"/>
              </a:xfrm>
              <a:prstGeom prst="rect">
                <a:avLst/>
              </a:prstGeom>
              <a:blipFill rotWithShape="1">
                <a:blip r:embed="rId5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92214" y="5576829"/>
                <a:ext cx="25135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</m:acc>
                      <m:r>
                        <a:rPr lang="en-US" i="1">
                          <a:latin typeface="Cambria Math"/>
                        </a:rPr>
                        <m:t>=−18.274+7.660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214" y="5576829"/>
                <a:ext cx="2513572" cy="369332"/>
              </a:xfrm>
              <a:prstGeom prst="rect">
                <a:avLst/>
              </a:prstGeom>
              <a:blipFill rotWithShape="1">
                <a:blip r:embed="rId6"/>
                <a:stretch>
                  <a:fillRect t="-5000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230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1905000" y="228600"/>
            <a:ext cx="6858000" cy="6858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 smtClean="0"/>
              <a:t>Simple Linear Regression</a:t>
            </a:r>
            <a:endParaRPr lang="en-US" dirty="0" smtClean="0"/>
          </a:p>
        </p:txBody>
      </p:sp>
      <p:sp>
        <p:nvSpPr>
          <p:cNvPr id="14339" name="Rectangle 3"/>
          <p:cNvSpPr txBox="1">
            <a:spLocks noChangeArrowheads="1"/>
          </p:cNvSpPr>
          <p:nvPr/>
        </p:nvSpPr>
        <p:spPr bwMode="auto">
          <a:xfrm>
            <a:off x="457200" y="1491673"/>
            <a:ext cx="84582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Response vs. Explanatory Variable</a:t>
            </a:r>
          </a:p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Linear Regression Equation</a:t>
            </a:r>
          </a:p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Prediction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Fitting a Line on a Scatterplot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57200" y="1549400"/>
            <a:ext cx="7772400" cy="5842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en-US" sz="2400" smtClean="0">
              <a:solidFill>
                <a:prstClr val="black"/>
              </a:solidFill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467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Explanatory Variable vs. Response Variable</a:t>
            </a:r>
          </a:p>
        </p:txBody>
      </p:sp>
      <p:sp>
        <p:nvSpPr>
          <p:cNvPr id="6147" name="Rectangle 3"/>
          <p:cNvSpPr txBox="1">
            <a:spLocks noChangeArrowheads="1"/>
          </p:cNvSpPr>
          <p:nvPr/>
        </p:nvSpPr>
        <p:spPr bwMode="auto">
          <a:xfrm>
            <a:off x="588818" y="1219200"/>
            <a:ext cx="76200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000" dirty="0" smtClean="0"/>
              <a:t>Explanatory variable is used </a:t>
            </a:r>
            <a:r>
              <a:rPr lang="en-US" sz="2000" dirty="0"/>
              <a:t>to predict the </a:t>
            </a:r>
            <a:r>
              <a:rPr lang="en-US" sz="2000" dirty="0" smtClean="0"/>
              <a:t>Response </a:t>
            </a:r>
            <a:r>
              <a:rPr lang="en-US" sz="2000" dirty="0"/>
              <a:t>variable.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000" dirty="0"/>
              <a:t>Explanatory variable=Independent Variable = X variable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000" dirty="0"/>
              <a:t>Response variable = Dependent Variable = Y variable  </a:t>
            </a:r>
            <a:endParaRPr lang="en-US" sz="2000" dirty="0" smtClean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000" dirty="0" smtClean="0"/>
              <a:t>Example </a:t>
            </a:r>
            <a:r>
              <a:rPr lang="en-US" sz="2000" dirty="0"/>
              <a:t>1 – </a:t>
            </a:r>
            <a:r>
              <a:rPr lang="en-US" sz="2000" dirty="0" smtClean="0"/>
              <a:t>Predicting body length of a crocodile using head length</a:t>
            </a:r>
            <a:endParaRPr lang="en-US" sz="2000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000" dirty="0" smtClean="0"/>
              <a:t>Explanatory variable </a:t>
            </a:r>
            <a:r>
              <a:rPr lang="en-US" sz="2000" dirty="0"/>
              <a:t>– </a:t>
            </a:r>
            <a:r>
              <a:rPr lang="en-US" sz="2000" dirty="0" smtClean="0"/>
              <a:t>Head Length</a:t>
            </a:r>
            <a:endParaRPr lang="en-US" sz="2000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000" dirty="0" smtClean="0"/>
              <a:t>Response variable </a:t>
            </a:r>
            <a:r>
              <a:rPr lang="en-US" sz="2000" dirty="0"/>
              <a:t>– </a:t>
            </a:r>
            <a:r>
              <a:rPr lang="en-US" sz="2000" dirty="0" smtClean="0"/>
              <a:t>Body Length</a:t>
            </a:r>
            <a:endParaRPr lang="en-US" sz="2000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000" dirty="0"/>
              <a:t>Example 2 – </a:t>
            </a:r>
            <a:r>
              <a:rPr lang="en-US" sz="2000" dirty="0" smtClean="0"/>
              <a:t>Does Number of Powerboat Registrations affect number of Manatee Killed? </a:t>
            </a:r>
            <a:endParaRPr lang="en-US" sz="2000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000" dirty="0"/>
              <a:t>Explanatory variable– </a:t>
            </a:r>
            <a:r>
              <a:rPr lang="en-US" sz="2000" dirty="0" smtClean="0"/>
              <a:t>Number of Powerboat Registrations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000" dirty="0"/>
              <a:t>Response variable– </a:t>
            </a:r>
            <a:r>
              <a:rPr lang="en-US" sz="2000" dirty="0" smtClean="0"/>
              <a:t>Number of Manatee Killed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95464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1905000" y="228600"/>
            <a:ext cx="6858000" cy="6858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/>
              <a:t>Simple Linear Regression</a:t>
            </a:r>
            <a:endParaRPr lang="en-US" dirty="0" smtClean="0"/>
          </a:p>
        </p:txBody>
      </p:sp>
      <p:sp>
        <p:nvSpPr>
          <p:cNvPr id="14339" name="Rectangle 3"/>
          <p:cNvSpPr txBox="1">
            <a:spLocks noChangeArrowheads="1"/>
          </p:cNvSpPr>
          <p:nvPr/>
        </p:nvSpPr>
        <p:spPr bwMode="auto">
          <a:xfrm>
            <a:off x="457200" y="1491673"/>
            <a:ext cx="84582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Response vs. Explanatory Variable</a:t>
            </a:r>
          </a:p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Linear Regression Equation</a:t>
            </a:r>
          </a:p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Prediction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Fitting a Line on a Scatterplot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57200" y="2209800"/>
            <a:ext cx="7772400" cy="5842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en-US" sz="2400" smtClean="0">
              <a:solidFill>
                <a:prstClr val="black"/>
              </a:solidFill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576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2"/>
                </a:solidFill>
              </a:rPr>
              <a:t>Linear Regression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435" name="Rectangle 3"/>
              <p:cNvSpPr txBox="1">
                <a:spLocks noChangeArrowheads="1"/>
              </p:cNvSpPr>
              <p:nvPr/>
            </p:nvSpPr>
            <p:spPr bwMode="auto">
              <a:xfrm>
                <a:off x="457200" y="1219200"/>
                <a:ext cx="8077200" cy="5105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342900" indent="-3429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400" dirty="0" smtClean="0"/>
                  <a:t>The linear regression equations is as follow: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𝑜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sz="2400" dirty="0" smtClean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400" dirty="0" smtClean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US" sz="2400" dirty="0" smtClean="0"/>
                  <a:t> is the y-intercept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 smtClean="0"/>
                  <a:t> is the slope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400" b="1" dirty="0"/>
                  <a:t>Y-intercept</a:t>
                </a:r>
                <a:r>
                  <a:rPr lang="en-US" sz="2400" dirty="0"/>
                  <a:t> – where the regression line intersects with the line where x = 0 (sometimes appropriate to interpret</a:t>
                </a:r>
                <a:r>
                  <a:rPr lang="en-US" sz="2400" dirty="0" smtClean="0"/>
                  <a:t>)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400" b="1" dirty="0"/>
                  <a:t>Slope </a:t>
                </a:r>
                <a:r>
                  <a:rPr lang="en-US" sz="2400" dirty="0"/>
                  <a:t>– As x increases by 1, y increase (or decreases) on average based on the estimated value of the slope 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endParaRPr lang="en-US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endParaRPr lang="en-US" dirty="0"/>
              </a:p>
              <a:p>
                <a:pPr eaLnBrk="1" hangingPunct="1"/>
                <a:endParaRPr lang="en-US" dirty="0"/>
              </a:p>
              <a:p>
                <a:pPr eaLnBrk="1" hangingPunct="1"/>
                <a:endParaRPr lang="en-US" dirty="0"/>
              </a:p>
              <a:p>
                <a:pPr eaLnBrk="1" hangingPunct="1"/>
                <a:r>
                  <a:rPr lang="en-US" dirty="0"/>
                  <a:t>	</a:t>
                </a:r>
              </a:p>
              <a:p>
                <a:pPr eaLnBrk="1" hangingPunct="1"/>
                <a:r>
                  <a:rPr lang="en-US" dirty="0"/>
                  <a:t>	</a:t>
                </a:r>
              </a:p>
              <a:p>
                <a:pPr eaLnBrk="1" hangingPunct="1"/>
                <a:endParaRPr lang="en-US" dirty="0"/>
              </a:p>
              <a:p>
                <a:pPr eaLnBrk="1" hangingPunct="1"/>
                <a:r>
                  <a:rPr lang="en-US" dirty="0"/>
                  <a:t>	</a:t>
                </a:r>
                <a:endParaRPr lang="en-US" i="1" dirty="0"/>
              </a:p>
              <a:p>
                <a:pPr eaLnBrk="1" hangingPunct="1"/>
                <a:r>
                  <a:rPr lang="en-US" i="1" dirty="0"/>
                  <a:t>	</a:t>
                </a:r>
              </a:p>
            </p:txBody>
          </p:sp>
        </mc:Choice>
        <mc:Fallback xmlns="">
          <p:sp>
            <p:nvSpPr>
              <p:cNvPr id="1843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1219200"/>
                <a:ext cx="8077200" cy="5105400"/>
              </a:xfrm>
              <a:prstGeom prst="rect">
                <a:avLst/>
              </a:prstGeom>
              <a:blipFill rotWithShape="1">
                <a:blip r:embed="rId3"/>
                <a:stretch>
                  <a:fillRect l="-528" t="-835" r="-30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243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2"/>
                </a:solidFill>
              </a:rPr>
              <a:t>Linear </a:t>
            </a:r>
            <a:r>
              <a:rPr lang="en-US" dirty="0">
                <a:solidFill>
                  <a:schemeClr val="accent2"/>
                </a:solidFill>
              </a:rPr>
              <a:t>Regression Equation (Example 1</a:t>
            </a:r>
            <a:r>
              <a:rPr lang="en-US" dirty="0" smtClean="0">
                <a:solidFill>
                  <a:schemeClr val="accent2"/>
                </a:solidFill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435" name="Rectangle 3"/>
              <p:cNvSpPr txBox="1">
                <a:spLocks noChangeArrowheads="1"/>
              </p:cNvSpPr>
              <p:nvPr/>
            </p:nvSpPr>
            <p:spPr bwMode="auto">
              <a:xfrm>
                <a:off x="457200" y="1219200"/>
                <a:ext cx="8077200" cy="5105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342900" indent="-3429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marL="0" indent="0"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2400" b="1" dirty="0" smtClean="0"/>
                  <a:t>Estuarine Crocodiles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400" dirty="0" smtClean="0"/>
                  <a:t>The linear regression equations is as follow: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=−18.274+7.660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sz="2400" dirty="0" smtClean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endParaRPr lang="en-US" sz="24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endParaRPr lang="en-US" sz="2400" dirty="0" smtClean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endParaRPr lang="en-US" sz="2400" b="1" dirty="0" smtClean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endParaRPr lang="en-US" sz="2400" b="1" dirty="0" smtClean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400" b="1" dirty="0" smtClean="0"/>
                  <a:t>Y-intercept</a:t>
                </a:r>
                <a:r>
                  <a:rPr lang="en-US" sz="2400" dirty="0" smtClean="0"/>
                  <a:t> </a:t>
                </a:r>
                <a:r>
                  <a:rPr lang="en-US" sz="2400" dirty="0"/>
                  <a:t>– </a:t>
                </a:r>
                <a:r>
                  <a:rPr lang="en-US" sz="2400" dirty="0" smtClean="0"/>
                  <a:t>Where Head length </a:t>
                </a:r>
                <a:r>
                  <a:rPr lang="en-US" sz="2400" dirty="0"/>
                  <a:t>= </a:t>
                </a:r>
                <a:r>
                  <a:rPr lang="en-US" sz="2400" dirty="0" smtClean="0"/>
                  <a:t>0, Body Length =   -18.274.  This would inappropriate </a:t>
                </a:r>
                <a:r>
                  <a:rPr lang="en-US" sz="2400" dirty="0"/>
                  <a:t>to </a:t>
                </a:r>
                <a:r>
                  <a:rPr lang="en-US" sz="2400" dirty="0" smtClean="0"/>
                  <a:t>interpret, since you cannot get a negative body length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400" b="1" dirty="0"/>
                  <a:t>Slope </a:t>
                </a:r>
                <a:r>
                  <a:rPr lang="en-US" sz="2400" dirty="0"/>
                  <a:t>– As </a:t>
                </a:r>
                <a:r>
                  <a:rPr lang="en-US" sz="2400" dirty="0" smtClean="0"/>
                  <a:t>head length </a:t>
                </a:r>
                <a:r>
                  <a:rPr lang="en-US" sz="2400" dirty="0"/>
                  <a:t>increases by </a:t>
                </a:r>
                <a:r>
                  <a:rPr lang="en-US" sz="2400" dirty="0" smtClean="0"/>
                  <a:t>1 cm, body length </a:t>
                </a:r>
                <a:r>
                  <a:rPr lang="en-US" sz="2400" dirty="0"/>
                  <a:t>increase </a:t>
                </a:r>
                <a:r>
                  <a:rPr lang="en-US" sz="2400" dirty="0" smtClean="0"/>
                  <a:t>on </a:t>
                </a:r>
                <a:r>
                  <a:rPr lang="en-US" sz="2400" dirty="0"/>
                  <a:t>average </a:t>
                </a:r>
                <a:r>
                  <a:rPr lang="en-US" sz="2400" dirty="0" smtClean="0"/>
                  <a:t> by 7.660 cm</a:t>
                </a:r>
                <a:endParaRPr lang="en-US" sz="24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endParaRPr lang="en-US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endParaRPr lang="en-US" dirty="0"/>
              </a:p>
              <a:p>
                <a:pPr eaLnBrk="1" hangingPunct="1"/>
                <a:endParaRPr lang="en-US" dirty="0"/>
              </a:p>
              <a:p>
                <a:pPr eaLnBrk="1" hangingPunct="1"/>
                <a:endParaRPr lang="en-US" dirty="0"/>
              </a:p>
              <a:p>
                <a:pPr eaLnBrk="1" hangingPunct="1"/>
                <a:r>
                  <a:rPr lang="en-US" dirty="0"/>
                  <a:t>	</a:t>
                </a:r>
              </a:p>
              <a:p>
                <a:pPr eaLnBrk="1" hangingPunct="1"/>
                <a:r>
                  <a:rPr lang="en-US" dirty="0"/>
                  <a:t>	</a:t>
                </a:r>
              </a:p>
              <a:p>
                <a:pPr eaLnBrk="1" hangingPunct="1"/>
                <a:endParaRPr lang="en-US" dirty="0"/>
              </a:p>
              <a:p>
                <a:pPr eaLnBrk="1" hangingPunct="1"/>
                <a:r>
                  <a:rPr lang="en-US" dirty="0"/>
                  <a:t>	</a:t>
                </a:r>
                <a:endParaRPr lang="en-US" i="1" dirty="0"/>
              </a:p>
              <a:p>
                <a:pPr eaLnBrk="1" hangingPunct="1"/>
                <a:r>
                  <a:rPr lang="en-US" i="1" dirty="0"/>
                  <a:t>	</a:t>
                </a:r>
              </a:p>
            </p:txBody>
          </p:sp>
        </mc:Choice>
        <mc:Fallback xmlns="">
          <p:sp>
            <p:nvSpPr>
              <p:cNvPr id="1843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1219200"/>
                <a:ext cx="8077200" cy="5105400"/>
              </a:xfrm>
              <a:prstGeom prst="rect">
                <a:avLst/>
              </a:prstGeom>
              <a:blipFill rotWithShape="1">
                <a:blip r:embed="rId3"/>
                <a:stretch>
                  <a:fillRect l="-1132" t="-835" r="-1208" b="-202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667000"/>
            <a:ext cx="5505450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341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2"/>
                </a:solidFill>
              </a:rPr>
              <a:t>Linear </a:t>
            </a:r>
            <a:r>
              <a:rPr lang="en-US" dirty="0">
                <a:solidFill>
                  <a:schemeClr val="accent2"/>
                </a:solidFill>
              </a:rPr>
              <a:t>Regression Equation (Example </a:t>
            </a:r>
            <a:r>
              <a:rPr lang="en-US" dirty="0" smtClean="0">
                <a:solidFill>
                  <a:schemeClr val="accent2"/>
                </a:solidFill>
              </a:rPr>
              <a:t>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435" name="Rectangle 3"/>
              <p:cNvSpPr txBox="1">
                <a:spLocks noChangeArrowheads="1"/>
              </p:cNvSpPr>
              <p:nvPr/>
            </p:nvSpPr>
            <p:spPr bwMode="auto">
              <a:xfrm>
                <a:off x="457200" y="1219200"/>
                <a:ext cx="8077200" cy="1371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342900" indent="-3429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r>
                  <a:rPr lang="en-US" sz="2400" b="1" dirty="0" smtClean="0"/>
                  <a:t>Manatees and Powerboats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400" dirty="0" smtClean="0"/>
                  <a:t>The linear regression equations is as follow: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=−42.542+0.129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i="1" dirty="0"/>
                  <a:t>	</a:t>
                </a:r>
              </a:p>
            </p:txBody>
          </p:sp>
        </mc:Choice>
        <mc:Fallback xmlns="">
          <p:sp>
            <p:nvSpPr>
              <p:cNvPr id="1843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1219200"/>
                <a:ext cx="8077200" cy="1371600"/>
              </a:xfrm>
              <a:prstGeom prst="rect">
                <a:avLst/>
              </a:prstGeom>
              <a:blipFill rotWithShape="1">
                <a:blip r:embed="rId3"/>
                <a:stretch>
                  <a:fillRect l="-1132" t="-3111" b="-177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28600" y="4019839"/>
            <a:ext cx="80772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400" b="1" dirty="0" smtClean="0"/>
              <a:t>Y-intercept</a:t>
            </a:r>
            <a:r>
              <a:rPr lang="en-US" sz="2400" dirty="0" smtClean="0"/>
              <a:t> </a:t>
            </a:r>
            <a:r>
              <a:rPr lang="en-US" sz="2400" dirty="0"/>
              <a:t>– </a:t>
            </a:r>
            <a:r>
              <a:rPr lang="en-US" sz="2400" dirty="0" smtClean="0"/>
              <a:t>Where Number of Powerboats </a:t>
            </a:r>
            <a:r>
              <a:rPr lang="en-US" sz="2400" dirty="0"/>
              <a:t>= </a:t>
            </a:r>
            <a:r>
              <a:rPr lang="en-US" sz="2400" dirty="0" smtClean="0"/>
              <a:t>0, number of manatee killed = -42.542.  This would inappropriate </a:t>
            </a:r>
            <a:r>
              <a:rPr lang="en-US" sz="2400" dirty="0"/>
              <a:t>to </a:t>
            </a:r>
            <a:r>
              <a:rPr lang="en-US" sz="2400" dirty="0" smtClean="0"/>
              <a:t>interpret, since you cannot get a negative number for manatee killed.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400" b="1" dirty="0"/>
              <a:t>Slope </a:t>
            </a:r>
            <a:r>
              <a:rPr lang="en-US" sz="2400" dirty="0"/>
              <a:t>– As </a:t>
            </a:r>
            <a:r>
              <a:rPr lang="en-US" sz="2400" dirty="0" smtClean="0"/>
              <a:t>number of powerboats registered increase </a:t>
            </a:r>
            <a:r>
              <a:rPr lang="en-US" sz="2400" dirty="0"/>
              <a:t>by </a:t>
            </a:r>
            <a:r>
              <a:rPr lang="en-US" sz="2400" dirty="0" smtClean="0"/>
              <a:t>1(1000), the number of manatee killed on average increases by 0.129.</a:t>
            </a:r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560782"/>
            <a:ext cx="5810250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1099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1905000" y="228600"/>
            <a:ext cx="6858000" cy="6858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/>
              <a:t>Simple Linear Regression</a:t>
            </a:r>
            <a:endParaRPr lang="en-US" dirty="0" smtClean="0"/>
          </a:p>
        </p:txBody>
      </p:sp>
      <p:sp>
        <p:nvSpPr>
          <p:cNvPr id="14339" name="Rectangle 3"/>
          <p:cNvSpPr txBox="1">
            <a:spLocks noChangeArrowheads="1"/>
          </p:cNvSpPr>
          <p:nvPr/>
        </p:nvSpPr>
        <p:spPr bwMode="auto">
          <a:xfrm>
            <a:off x="457200" y="1491673"/>
            <a:ext cx="84582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Response vs. Explanatory Variable</a:t>
            </a:r>
          </a:p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Linear Regression Equation</a:t>
            </a:r>
          </a:p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Prediction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Fitting a Line on a Scatterplot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57200" y="2821709"/>
            <a:ext cx="2514600" cy="5842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en-US" sz="2400" smtClean="0">
              <a:solidFill>
                <a:prstClr val="black"/>
              </a:solidFill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576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914" y="4224348"/>
            <a:ext cx="3164298" cy="2535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2" name="Title 1"/>
          <p:cNvSpPr>
            <a:spLocks noGrp="1"/>
          </p:cNvSpPr>
          <p:nvPr>
            <p:ph type="title" idx="4294967295"/>
          </p:nvPr>
        </p:nvSpPr>
        <p:spPr>
          <a:xfrm>
            <a:off x="2057400" y="228600"/>
            <a:ext cx="6858000" cy="6858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accent2"/>
                </a:solidFill>
              </a:rPr>
              <a:t>Predicting Y with a given X with a regression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483" name="Rectangle 3"/>
              <p:cNvSpPr txBox="1">
                <a:spLocks noChangeArrowheads="1"/>
              </p:cNvSpPr>
              <p:nvPr/>
            </p:nvSpPr>
            <p:spPr bwMode="auto">
              <a:xfrm>
                <a:off x="457200" y="1219200"/>
                <a:ext cx="8077200" cy="2209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800" dirty="0" smtClean="0"/>
                  <a:t>Predicting Body Length of Crocodile when head length is 60 cm.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en-US" sz="28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𝑜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𝑥</m:t>
                    </m:r>
                  </m:oMath>
                </a14:m>
                <a:endParaRPr lang="en-US" sz="28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endParaRPr lang="en-US" sz="2800" dirty="0"/>
              </a:p>
              <a:p>
                <a:pPr eaLnBrk="1" hangingPunct="1"/>
                <a:endParaRPr lang="en-US" i="1" dirty="0"/>
              </a:p>
              <a:p>
                <a:pPr eaLnBrk="1" hangingPunct="1"/>
                <a:endParaRPr lang="en-US" sz="1200" b="1" dirty="0"/>
              </a:p>
            </p:txBody>
          </p:sp>
        </mc:Choice>
        <mc:Fallback xmlns="">
          <p:sp>
            <p:nvSpPr>
              <p:cNvPr id="20483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1219200"/>
                <a:ext cx="8077200" cy="2209800"/>
              </a:xfrm>
              <a:prstGeom prst="rect">
                <a:avLst/>
              </a:prstGeom>
              <a:blipFill rotWithShape="1">
                <a:blip r:embed="rId4"/>
                <a:stretch>
                  <a:fillRect l="-830" t="-2755" r="-241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485" name="TextBox 5"/>
              <p:cNvSpPr txBox="1">
                <a:spLocks noChangeArrowheads="1"/>
              </p:cNvSpPr>
              <p:nvPr/>
            </p:nvSpPr>
            <p:spPr bwMode="auto">
              <a:xfrm>
                <a:off x="609600" y="2667000"/>
                <a:ext cx="6553910" cy="1557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en-US" sz="2800" i="1">
                        <a:latin typeface="Cambria Math"/>
                      </a:rPr>
                      <m:t>=−18.274+7.660</m:t>
                    </m:r>
                    <m:r>
                      <a:rPr lang="en-US" sz="2800" i="1">
                        <a:latin typeface="Cambria Math"/>
                      </a:rPr>
                      <m:t>𝑥</m:t>
                    </m:r>
                  </m:oMath>
                </a14:m>
                <a:endParaRPr lang="en-US" sz="2800" i="1" dirty="0" smtClean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en-US" sz="2800" i="1">
                        <a:latin typeface="Cambria Math"/>
                      </a:rPr>
                      <m:t>=−18.274+7.660</m:t>
                    </m:r>
                    <m:r>
                      <a:rPr lang="en-US" sz="2800" b="0" i="0" smtClean="0">
                        <a:latin typeface="Cambria Math"/>
                      </a:rPr>
                      <m:t>(60)=441.332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</a:rPr>
                      <m:t>cm</m:t>
                    </m:r>
                  </m:oMath>
                </a14:m>
                <a:endParaRPr lang="en-US" sz="2800" dirty="0" smtClean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2800" dirty="0" smtClean="0"/>
                  <a:t>You get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</a:rPr>
                      <m:t>441.326</m:t>
                    </m:r>
                  </m:oMath>
                </a14:m>
                <a:r>
                  <a:rPr lang="en-US" sz="2800" dirty="0" smtClean="0"/>
                  <a:t> with a calculator</a:t>
                </a:r>
                <a:endParaRPr lang="en-US" sz="2800" dirty="0"/>
              </a:p>
            </p:txBody>
          </p:sp>
        </mc:Choice>
        <mc:Fallback xmlns="">
          <p:sp>
            <p:nvSpPr>
              <p:cNvPr id="20485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9600" y="2667000"/>
                <a:ext cx="6553910" cy="1557349"/>
              </a:xfrm>
              <a:prstGeom prst="rect">
                <a:avLst/>
              </a:prstGeom>
              <a:blipFill rotWithShape="1">
                <a:blip r:embed="rId5"/>
                <a:stretch>
                  <a:fillRect l="-1860" b="-980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487" name="Rectangle 5"/>
          <p:cNvSpPr>
            <a:spLocks noChangeArrowheads="1"/>
          </p:cNvSpPr>
          <p:nvPr/>
        </p:nvSpPr>
        <p:spPr bwMode="auto">
          <a:xfrm>
            <a:off x="7696200" y="4612409"/>
            <a:ext cx="381000" cy="228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43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7741</TotalTime>
  <Words>521</Words>
  <Application>Microsoft Office PowerPoint</Application>
  <PresentationFormat>On-screen Show (4:3)</PresentationFormat>
  <Paragraphs>93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 Presentation</vt:lpstr>
      <vt:lpstr>PowerPoint Presentation</vt:lpstr>
      <vt:lpstr>Simple Linear Regression</vt:lpstr>
      <vt:lpstr>Explanatory Variable vs. Response Variable</vt:lpstr>
      <vt:lpstr>Simple Linear Regression</vt:lpstr>
      <vt:lpstr>Linear Regression Equation</vt:lpstr>
      <vt:lpstr>Linear Regression Equation (Example 1)</vt:lpstr>
      <vt:lpstr>Linear Regression Equation (Example 2)</vt:lpstr>
      <vt:lpstr>Simple Linear Regression</vt:lpstr>
      <vt:lpstr>Predicting Y with a given X with a regression equation</vt:lpstr>
      <vt:lpstr>Predicting Y with a given X with a regression equation</vt:lpstr>
      <vt:lpstr>Simple Linear Regression</vt:lpstr>
      <vt:lpstr>Fitting an equation line on a Scatterplot</vt:lpstr>
    </vt:vector>
  </TitlesOfParts>
  <Company>BYU-Idaho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rdcromar</dc:creator>
  <cp:lastModifiedBy>Cromar, Ryan</cp:lastModifiedBy>
  <cp:revision>291</cp:revision>
  <dcterms:created xsi:type="dcterms:W3CDTF">2008-09-08T20:31:32Z</dcterms:created>
  <dcterms:modified xsi:type="dcterms:W3CDTF">2013-06-25T17:44:42Z</dcterms:modified>
</cp:coreProperties>
</file>